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62" r:id="rId2"/>
    <p:sldId id="263" r:id="rId3"/>
    <p:sldId id="271" r:id="rId4"/>
    <p:sldId id="273" r:id="rId5"/>
    <p:sldId id="276" r:id="rId6"/>
    <p:sldId id="275" r:id="rId7"/>
    <p:sldId id="281" r:id="rId8"/>
    <p:sldId id="274" r:id="rId9"/>
    <p:sldId id="277" r:id="rId10"/>
    <p:sldId id="278" r:id="rId11"/>
    <p:sldId id="279" r:id="rId12"/>
    <p:sldId id="280" r:id="rId13"/>
    <p:sldId id="282" r:id="rId14"/>
    <p:sldId id="283" r:id="rId15"/>
    <p:sldId id="286" r:id="rId16"/>
    <p:sldId id="284" r:id="rId17"/>
    <p:sldId id="285" r:id="rId18"/>
  </p:sldIdLst>
  <p:sldSz cx="9144000" cy="6858000" type="screen4x3"/>
  <p:notesSz cx="6794500" cy="99314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3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90" d="100"/>
          <a:sy n="90" d="100"/>
        </p:scale>
        <p:origin x="1872" y="-3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759" cy="497838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48156" y="1"/>
            <a:ext cx="2944759" cy="497838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>
              <a:defRPr sz="1200"/>
            </a:lvl1pPr>
          </a:lstStyle>
          <a:p>
            <a:fld id="{862447A0-71A0-4CC9-9593-63FA058E843C}" type="datetimeFigureOut">
              <a:rPr lang="da-DK" smtClean="0"/>
              <a:t>04-08-2017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33562"/>
            <a:ext cx="2944759" cy="497838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48156" y="9433562"/>
            <a:ext cx="2944759" cy="497838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>
              <a:defRPr sz="1200"/>
            </a:lvl1pPr>
          </a:lstStyle>
          <a:p>
            <a:fld id="{03E53EA3-0872-4B92-925F-275F60AC12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97199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4813" cy="498475"/>
          </a:xfrm>
          <a:prstGeom prst="rect">
            <a:avLst/>
          </a:prstGeom>
        </p:spPr>
        <p:txBody>
          <a:bodyPr vert="horz" lIns="91415" tIns="45707" rIns="91415" bIns="45707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48102" y="1"/>
            <a:ext cx="2944813" cy="498475"/>
          </a:xfrm>
          <a:prstGeom prst="rect">
            <a:avLst/>
          </a:prstGeom>
        </p:spPr>
        <p:txBody>
          <a:bodyPr vert="horz" lIns="91415" tIns="45707" rIns="91415" bIns="45707" rtlCol="0"/>
          <a:lstStyle>
            <a:lvl1pPr algn="r">
              <a:defRPr sz="1200"/>
            </a:lvl1pPr>
          </a:lstStyle>
          <a:p>
            <a:fld id="{F6FD1403-D075-4E7F-BED8-515CE58D5666}" type="datetimeFigureOut">
              <a:rPr lang="da-DK" smtClean="0"/>
              <a:t>04-08-2017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5" tIns="45707" rIns="91415" bIns="45707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450" y="4779963"/>
            <a:ext cx="5435600" cy="3910012"/>
          </a:xfrm>
          <a:prstGeom prst="rect">
            <a:avLst/>
          </a:prstGeom>
        </p:spPr>
        <p:txBody>
          <a:bodyPr vert="horz" lIns="91415" tIns="45707" rIns="91415" bIns="45707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2" y="9432926"/>
            <a:ext cx="2944813" cy="498475"/>
          </a:xfrm>
          <a:prstGeom prst="rect">
            <a:avLst/>
          </a:prstGeom>
        </p:spPr>
        <p:txBody>
          <a:bodyPr vert="horz" lIns="91415" tIns="45707" rIns="91415" bIns="45707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48102" y="9432926"/>
            <a:ext cx="2944813" cy="498475"/>
          </a:xfrm>
          <a:prstGeom prst="rect">
            <a:avLst/>
          </a:prstGeom>
        </p:spPr>
        <p:txBody>
          <a:bodyPr vert="horz" lIns="91415" tIns="45707" rIns="91415" bIns="45707" rtlCol="0" anchor="b"/>
          <a:lstStyle>
            <a:lvl1pPr algn="r">
              <a:defRPr sz="1200"/>
            </a:lvl1pPr>
          </a:lstStyle>
          <a:p>
            <a:fld id="{CB0484BD-AEE5-4B3C-8EF8-A02DE030536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7685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484BD-AEE5-4B3C-8EF8-A02DE030536D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49392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6B05B-53DE-466F-846A-D215B9F28646}" type="datetimeFigureOut">
              <a:rPr lang="da-DK" smtClean="0"/>
              <a:t>04-08-2017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C9DAC-3C31-431C-A20D-8DBF6DBE307C}" type="slidenum">
              <a:rPr lang="da-DK" smtClean="0"/>
              <a:t>‹nr.›</a:t>
            </a:fld>
            <a:endParaRPr lang="da-DK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77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6B05B-53DE-466F-846A-D215B9F28646}" type="datetimeFigureOut">
              <a:rPr lang="da-DK" smtClean="0"/>
              <a:t>04-08-2017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C9DAC-3C31-431C-A20D-8DBF6DBE307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70007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6B05B-53DE-466F-846A-D215B9F28646}" type="datetimeFigureOut">
              <a:rPr lang="da-DK" smtClean="0"/>
              <a:t>04-08-2017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C9DAC-3C31-431C-A20D-8DBF6DBE307C}" type="slidenum">
              <a:rPr lang="da-DK" smtClean="0"/>
              <a:t>‹nr.›</a:t>
            </a:fld>
            <a:endParaRPr lang="da-DK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" y="0"/>
            <a:ext cx="91434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908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6B05B-53DE-466F-846A-D215B9F28646}" type="datetimeFigureOut">
              <a:rPr lang="da-DK" smtClean="0"/>
              <a:t>04-08-2017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C9DAC-3C31-431C-A20D-8DBF6DBE307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43055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6B05B-53DE-466F-846A-D215B9F28646}" type="datetimeFigureOut">
              <a:rPr lang="da-DK" smtClean="0"/>
              <a:t>04-08-2017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C9DAC-3C31-431C-A20D-8DBF6DBE307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81195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6B05B-53DE-466F-846A-D215B9F28646}" type="datetimeFigureOut">
              <a:rPr lang="da-DK" smtClean="0"/>
              <a:t>04-08-2017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C9DAC-3C31-431C-A20D-8DBF6DBE307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883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6B05B-53DE-466F-846A-D215B9F28646}" type="datetimeFigureOut">
              <a:rPr lang="da-DK" smtClean="0"/>
              <a:t>04-08-2017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C9DAC-3C31-431C-A20D-8DBF6DBE307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00793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6B05B-53DE-466F-846A-D215B9F28646}" type="datetimeFigureOut">
              <a:rPr lang="da-DK" smtClean="0"/>
              <a:t>04-08-2017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C9DAC-3C31-431C-A20D-8DBF6DBE307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12172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6B05B-53DE-466F-846A-D215B9F28646}" type="datetimeFigureOut">
              <a:rPr lang="da-DK" smtClean="0"/>
              <a:t>04-08-2017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C9DAC-3C31-431C-A20D-8DBF6DBE307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10111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6B05B-53DE-466F-846A-D215B9F28646}" type="datetimeFigureOut">
              <a:rPr lang="da-DK" smtClean="0"/>
              <a:t>04-08-2017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C9DAC-3C31-431C-A20D-8DBF6DBE307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22840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6B05B-53DE-466F-846A-D215B9F28646}" type="datetimeFigureOut">
              <a:rPr lang="da-DK" smtClean="0"/>
              <a:t>04-08-2017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C9DAC-3C31-431C-A20D-8DBF6DBE307C}" type="slidenum">
              <a:rPr lang="da-DK" smtClean="0"/>
              <a:t>‹nr.›</a:t>
            </a:fld>
            <a:endParaRPr lang="da-DK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" y="0"/>
            <a:ext cx="91434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518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a-DK" sz="4000" dirty="0"/>
              <a:t>4</a:t>
            </a:r>
            <a:r>
              <a:rPr lang="da-DK" sz="4000" dirty="0" smtClean="0"/>
              <a:t>. Vandrådsmøde Ringkøbing Fjord  4. august 2017</a:t>
            </a:r>
            <a:endParaRPr lang="da-DK" sz="4000" dirty="0"/>
          </a:p>
        </p:txBody>
      </p:sp>
      <p:sp>
        <p:nvSpPr>
          <p:cNvPr id="6" name="Pladsholder til tekst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da-DK" dirty="0" smtClean="0"/>
          </a:p>
          <a:p>
            <a:pPr algn="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8817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72842"/>
          </a:xfrm>
        </p:spPr>
        <p:txBody>
          <a:bodyPr>
            <a:normAutofit/>
          </a:bodyPr>
          <a:lstStyle/>
          <a:p>
            <a:r>
              <a:rPr lang="da-DK" sz="3200" b="1" dirty="0" smtClean="0"/>
              <a:t>Kritiske værdier</a:t>
            </a:r>
            <a:endParaRPr lang="da-DK" sz="32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28650" y="1375719"/>
            <a:ext cx="7886700" cy="4801244"/>
          </a:xfrm>
        </p:spPr>
        <p:txBody>
          <a:bodyPr>
            <a:normAutofit lnSpcReduction="10000"/>
          </a:bodyPr>
          <a:lstStyle/>
          <a:p>
            <a:r>
              <a:rPr lang="da-DK" dirty="0" smtClean="0"/>
              <a:t>Værdier for hvornår en fysisk modifikation sandsynligvis vil betyde, at der ikke kan nås målopfyldelse </a:t>
            </a:r>
            <a:endParaRPr lang="da-DK" dirty="0"/>
          </a:p>
          <a:p>
            <a:endParaRPr lang="da-DK" dirty="0" smtClean="0"/>
          </a:p>
          <a:p>
            <a:r>
              <a:rPr lang="da-DK" dirty="0" smtClean="0"/>
              <a:t>Påvirkningen (kanalisering, opdæmning, udretning mm.)skal være årsag til, at der ikke forventes god økologisk tilstand i </a:t>
            </a:r>
            <a:r>
              <a:rPr lang="da-DK" i="1" dirty="0" smtClean="0"/>
              <a:t>hovedparten</a:t>
            </a:r>
            <a:r>
              <a:rPr lang="da-DK" dirty="0" smtClean="0"/>
              <a:t> af vandområdet.</a:t>
            </a:r>
          </a:p>
          <a:p>
            <a:endParaRPr lang="da-DK" dirty="0" smtClean="0"/>
          </a:p>
          <a:p>
            <a:r>
              <a:rPr lang="da-DK" dirty="0" smtClean="0"/>
              <a:t>Hvis en del af vandløbet vurderes væsentligt modificeret og denne del udgør hovedparten af vandløbet kan vandområdet foreslås opdelt. Der skal i givet fald indsendes supplerende oplysninger.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5620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134472"/>
            <a:ext cx="7106680" cy="1147482"/>
          </a:xfrm>
        </p:spPr>
        <p:txBody>
          <a:bodyPr>
            <a:normAutofit/>
          </a:bodyPr>
          <a:lstStyle/>
          <a:p>
            <a:r>
              <a:rPr lang="da-DK" sz="3200" b="1" dirty="0" smtClean="0"/>
              <a:t>Indsats til opnåelse af god økologisk tilstand</a:t>
            </a:r>
            <a:endParaRPr lang="da-DK" sz="32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28650" y="1281953"/>
            <a:ext cx="7886700" cy="4895010"/>
          </a:xfrm>
        </p:spPr>
        <p:txBody>
          <a:bodyPr/>
          <a:lstStyle/>
          <a:p>
            <a:r>
              <a:rPr lang="da-DK" dirty="0" smtClean="0"/>
              <a:t>Kommunerne skal under inddragelse af vandrådende foretage en vurdering af hvilke virkemidler der vil være behov for at tage i anvendelse, hvis det pågældende vandområde skal nå god økologisk tilstand.</a:t>
            </a:r>
          </a:p>
          <a:p>
            <a:r>
              <a:rPr lang="da-DK" dirty="0" smtClean="0"/>
              <a:t>Vurderingen af virkemidler skal baseres på de kvalitetselementer der findes indeks på. </a:t>
            </a:r>
          </a:p>
          <a:p>
            <a:r>
              <a:rPr lang="da-DK" dirty="0" smtClean="0"/>
              <a:t>Virkemidlerne er:</a:t>
            </a:r>
          </a:p>
          <a:p>
            <a:pPr lvl="1"/>
            <a:r>
              <a:rPr lang="da-DK" dirty="0" smtClean="0"/>
              <a:t>Genslyngning, udlæg af groft materiale, etablering af træer, hævning af vandløbsbund, åbning rørlagte strækninger, fjernelse af spærringer, etablering af okkeranlæg m.fl.</a:t>
            </a:r>
          </a:p>
          <a:p>
            <a:pPr lvl="1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0860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91321"/>
          </a:xfrm>
        </p:spPr>
        <p:txBody>
          <a:bodyPr>
            <a:normAutofit/>
          </a:bodyPr>
          <a:lstStyle/>
          <a:p>
            <a:r>
              <a:rPr lang="da-DK" sz="3200" b="1" dirty="0" smtClean="0"/>
              <a:t>Den negative indvirkning af indsatsen</a:t>
            </a:r>
            <a:endParaRPr lang="da-DK" sz="32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28650" y="1407459"/>
            <a:ext cx="7886700" cy="4769504"/>
          </a:xfrm>
        </p:spPr>
        <p:txBody>
          <a:bodyPr>
            <a:normAutofit lnSpcReduction="10000"/>
          </a:bodyPr>
          <a:lstStyle/>
          <a:p>
            <a:r>
              <a:rPr lang="da-DK" dirty="0" smtClean="0"/>
              <a:t>Hvis den fysiske indsats der skal til for at opnå god økologisk tilstand har en </a:t>
            </a:r>
            <a:r>
              <a:rPr lang="da-DK" u="sng" dirty="0" smtClean="0"/>
              <a:t>betydelig negativ </a:t>
            </a:r>
            <a:r>
              <a:rPr lang="da-DK" dirty="0" smtClean="0"/>
              <a:t>indvirkning, kan vandområdet udpeges som stærkt modificeret.</a:t>
            </a:r>
          </a:p>
          <a:p>
            <a:pPr lvl="1"/>
            <a:r>
              <a:rPr lang="da-DK" dirty="0" smtClean="0"/>
              <a:t>Miljøet generelt</a:t>
            </a:r>
          </a:p>
          <a:p>
            <a:pPr lvl="2"/>
            <a:r>
              <a:rPr lang="da-DK" dirty="0" smtClean="0"/>
              <a:t>Naturværdier, beskyttede områder, §3, Natura2000</a:t>
            </a:r>
          </a:p>
          <a:p>
            <a:pPr lvl="2"/>
            <a:r>
              <a:rPr lang="da-DK" dirty="0" smtClean="0"/>
              <a:t>Landskabelige </a:t>
            </a:r>
            <a:r>
              <a:rPr lang="da-DK" dirty="0"/>
              <a:t>hensyn</a:t>
            </a:r>
          </a:p>
          <a:p>
            <a:pPr lvl="2"/>
            <a:r>
              <a:rPr lang="da-DK" dirty="0"/>
              <a:t>Kulturhistoriske og arkæologiske </a:t>
            </a:r>
            <a:r>
              <a:rPr lang="da-DK" dirty="0" smtClean="0"/>
              <a:t>værdier</a:t>
            </a:r>
          </a:p>
          <a:p>
            <a:pPr lvl="1"/>
            <a:r>
              <a:rPr lang="da-DK" dirty="0" smtClean="0"/>
              <a:t>Sejlads</a:t>
            </a:r>
          </a:p>
          <a:p>
            <a:pPr lvl="1"/>
            <a:r>
              <a:rPr lang="da-DK" dirty="0" smtClean="0"/>
              <a:t>Aktiviteter, der er årsag til oplagring af vand</a:t>
            </a:r>
          </a:p>
          <a:p>
            <a:pPr lvl="1"/>
            <a:r>
              <a:rPr lang="da-DK" dirty="0" smtClean="0"/>
              <a:t>Vandregulering, beskyttelse mod oversvømmelse, dræning.</a:t>
            </a:r>
          </a:p>
          <a:p>
            <a:pPr lvl="2"/>
            <a:r>
              <a:rPr lang="da-DK" dirty="0" smtClean="0"/>
              <a:t>Dræning og afledning af vand fra landbrugsarealer</a:t>
            </a:r>
          </a:p>
          <a:p>
            <a:pPr lvl="2"/>
            <a:endParaRPr lang="da-DK" dirty="0" smtClean="0"/>
          </a:p>
          <a:p>
            <a:pPr lvl="2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964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149974"/>
            <a:ext cx="7886700" cy="737532"/>
          </a:xfrm>
        </p:spPr>
        <p:txBody>
          <a:bodyPr>
            <a:normAutofit/>
          </a:bodyPr>
          <a:lstStyle/>
          <a:p>
            <a:r>
              <a:rPr lang="da-DK" sz="3200" b="1" dirty="0" smtClean="0"/>
              <a:t>Vandløbs-kandidater</a:t>
            </a:r>
            <a:endParaRPr lang="da-DK" sz="3200" b="1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887506"/>
            <a:ext cx="7822677" cy="551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52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79933"/>
          </a:xfrm>
        </p:spPr>
        <p:txBody>
          <a:bodyPr>
            <a:normAutofit/>
          </a:bodyPr>
          <a:lstStyle/>
          <a:p>
            <a:r>
              <a:rPr lang="da-DK" sz="3200" b="1" dirty="0" smtClean="0"/>
              <a:t>Konkrete kriterier</a:t>
            </a:r>
            <a:endParaRPr lang="da-DK" sz="32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28649" y="1145059"/>
            <a:ext cx="8152885" cy="5031904"/>
          </a:xfrm>
        </p:spPr>
        <p:txBody>
          <a:bodyPr/>
          <a:lstStyle/>
          <a:p>
            <a:r>
              <a:rPr lang="da-DK" dirty="0" smtClean="0"/>
              <a:t>DFI &lt; 0,24: lille sandsynlighed for målopfyldelse</a:t>
            </a:r>
          </a:p>
          <a:p>
            <a:r>
              <a:rPr lang="da-DK" dirty="0" smtClean="0"/>
              <a:t>DFI &gt; 0,48:  95 % sandsynlighed for målopfyldelse</a:t>
            </a:r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1840" y="2203222"/>
            <a:ext cx="4760312" cy="447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56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069" y="224352"/>
            <a:ext cx="7962900" cy="5915025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8512" y="364396"/>
            <a:ext cx="2920405" cy="78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58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6892496" cy="524560"/>
          </a:xfrm>
        </p:spPr>
        <p:txBody>
          <a:bodyPr>
            <a:normAutofit fontScale="90000"/>
          </a:bodyPr>
          <a:lstStyle/>
          <a:p>
            <a:r>
              <a:rPr lang="da-DK" sz="1800" b="1" dirty="0" smtClean="0"/>
              <a:t>Tabel 8, DCE rapport fysisk karakterisering af vandløb og bidrag til konsekvensanalyse af vandløbsvirkemidler</a:t>
            </a:r>
            <a:endParaRPr lang="da-DK" sz="1800" b="1" dirty="0"/>
          </a:p>
        </p:txBody>
      </p:sp>
      <p:pic>
        <p:nvPicPr>
          <p:cNvPr id="6" name="Pladsholder til indhol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084219"/>
            <a:ext cx="7279674" cy="565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147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91609"/>
          </a:xfrm>
        </p:spPr>
        <p:txBody>
          <a:bodyPr>
            <a:noAutofit/>
          </a:bodyPr>
          <a:lstStyle/>
          <a:p>
            <a:r>
              <a:rPr lang="da-DK" sz="3200" dirty="0" smtClean="0"/>
              <a:t>Fortsat</a:t>
            </a:r>
            <a:endParaRPr lang="da-DK" sz="3200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378349"/>
            <a:ext cx="7886700" cy="3295316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542738"/>
            <a:ext cx="7658615" cy="83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125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Dagsorden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a-DK" dirty="0"/>
          </a:p>
          <a:p>
            <a:pPr marL="514350" lvl="0" indent="-514350">
              <a:buFont typeface="+mj-lt"/>
              <a:buAutoNum type="arabicPeriod"/>
            </a:pPr>
            <a:r>
              <a:rPr lang="da-DK" dirty="0"/>
              <a:t>Opsamling fra </a:t>
            </a:r>
            <a:r>
              <a:rPr lang="da-DK" dirty="0" smtClean="0"/>
              <a:t>3. </a:t>
            </a:r>
            <a:r>
              <a:rPr lang="da-DK" dirty="0"/>
              <a:t>vandrådsmøde </a:t>
            </a:r>
          </a:p>
          <a:p>
            <a:pPr marL="514350" lvl="0" indent="-514350">
              <a:buFont typeface="+mj-lt"/>
              <a:buAutoNum type="arabicPeriod"/>
            </a:pPr>
            <a:r>
              <a:rPr lang="da-DK" dirty="0" smtClean="0"/>
              <a:t>Gennemgang af materiale til 2. vandrådspakke</a:t>
            </a:r>
            <a:endParaRPr lang="da-DK" dirty="0"/>
          </a:p>
          <a:p>
            <a:pPr marL="514350" lvl="0" indent="-514350">
              <a:buFont typeface="+mj-lt"/>
              <a:buAutoNum type="arabicPeriod"/>
            </a:pPr>
            <a:r>
              <a:rPr lang="da-DK" dirty="0" smtClean="0"/>
              <a:t>Evt.</a:t>
            </a: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7161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dirty="0" smtClean="0"/>
              <a:t>Opsamling 3. vandrådsmøde</a:t>
            </a:r>
            <a:endParaRPr lang="da-DK" sz="32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Vandløb vi mangler</a:t>
            </a:r>
          </a:p>
          <a:p>
            <a:pPr lvl="1"/>
            <a:r>
              <a:rPr lang="da-DK" dirty="0"/>
              <a:t>Nr. 9 </a:t>
            </a:r>
            <a:r>
              <a:rPr lang="da-DK" dirty="0" err="1"/>
              <a:t>Sinkær</a:t>
            </a:r>
            <a:r>
              <a:rPr lang="da-DK" dirty="0"/>
              <a:t> Bæk (o6115) forkert udpeget som kunstigt</a:t>
            </a:r>
          </a:p>
          <a:p>
            <a:pPr lvl="1"/>
            <a:r>
              <a:rPr lang="da-DK" dirty="0"/>
              <a:t>Nr. 19 Tilløb til </a:t>
            </a:r>
            <a:r>
              <a:rPr lang="da-DK" dirty="0" err="1"/>
              <a:t>Følpøt</a:t>
            </a:r>
            <a:r>
              <a:rPr lang="da-DK" dirty="0"/>
              <a:t> Bæk (o688), forkert udpeget som </a:t>
            </a:r>
            <a:r>
              <a:rPr lang="da-DK" dirty="0" smtClean="0"/>
              <a:t>kunstigt</a:t>
            </a:r>
          </a:p>
          <a:p>
            <a:pPr lvl="1"/>
            <a:r>
              <a:rPr lang="da-DK" dirty="0" err="1" smtClean="0"/>
              <a:t>Nr</a:t>
            </a:r>
            <a:r>
              <a:rPr lang="da-DK" dirty="0" smtClean="0"/>
              <a:t> 23 Odderskær </a:t>
            </a:r>
            <a:r>
              <a:rPr lang="da-DK" dirty="0"/>
              <a:t>Bæk (</a:t>
            </a:r>
            <a:r>
              <a:rPr lang="da-DK" dirty="0" smtClean="0"/>
              <a:t>o1518_x)</a:t>
            </a:r>
            <a:endParaRPr lang="da-DK" dirty="0"/>
          </a:p>
          <a:p>
            <a:pPr lvl="1"/>
            <a:r>
              <a:rPr lang="da-DK" dirty="0"/>
              <a:t>Nr. 24 Fuglemose grøft (o554), Kunstigt</a:t>
            </a:r>
          </a:p>
          <a:p>
            <a:pPr lvl="1"/>
            <a:r>
              <a:rPr lang="da-DK" dirty="0"/>
              <a:t>Nr. 31 Tarm Møllebæk, Østergaard Bæk, (o5327)</a:t>
            </a:r>
          </a:p>
          <a:p>
            <a:pPr lvl="1"/>
            <a:r>
              <a:rPr lang="nn-NO" dirty="0"/>
              <a:t>Nr. 56 Tilløb Karstoft 1, Møllebæk, kunstigt (o5403)</a:t>
            </a:r>
          </a:p>
          <a:p>
            <a:pPr lvl="1"/>
            <a:r>
              <a:rPr lang="nn-NO" dirty="0"/>
              <a:t>Nr. 65 Tilløb til Karstoft Å NV for </a:t>
            </a:r>
            <a:r>
              <a:rPr lang="nn-NO" dirty="0" smtClean="0"/>
              <a:t>Karstoft(o599) forkert udpeget som kunstigt</a:t>
            </a:r>
            <a:endParaRPr lang="nn-NO" dirty="0"/>
          </a:p>
          <a:p>
            <a:pPr marL="457200" lvl="1" indent="0">
              <a:buNone/>
            </a:pPr>
            <a:r>
              <a:rPr lang="da-DK" dirty="0" smtClean="0"/>
              <a:t>	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7917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89317"/>
          </a:xfrm>
        </p:spPr>
        <p:txBody>
          <a:bodyPr>
            <a:normAutofit/>
          </a:bodyPr>
          <a:lstStyle/>
          <a:p>
            <a:r>
              <a:rPr lang="da-DK" sz="3200" dirty="0" smtClean="0"/>
              <a:t>Opsamling fortsat</a:t>
            </a:r>
            <a:endParaRPr lang="da-DK" sz="32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28650" y="1433384"/>
            <a:ext cx="7886700" cy="4743579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endParaRPr lang="da-DK" dirty="0" smtClean="0"/>
          </a:p>
          <a:p>
            <a:pPr lvl="1"/>
            <a:r>
              <a:rPr lang="da-DK" dirty="0" smtClean="0"/>
              <a:t>Abild </a:t>
            </a:r>
            <a:r>
              <a:rPr lang="da-DK" dirty="0"/>
              <a:t>Å blev gennemgået men der er efterfølgende lidt tvivl om hvad man blev enige om.</a:t>
            </a:r>
          </a:p>
          <a:p>
            <a:pPr marL="914400" lvl="2" indent="0">
              <a:buNone/>
            </a:pPr>
            <a:r>
              <a:rPr lang="da-DK" dirty="0"/>
              <a:t>Der er to strækninger som begge hedder Abild Å</a:t>
            </a:r>
            <a:endParaRPr lang="nn-NO" dirty="0"/>
          </a:p>
          <a:p>
            <a:pPr lvl="2"/>
            <a:r>
              <a:rPr lang="nn-NO" dirty="0"/>
              <a:t>Nr 88 Abild Å (o6165)</a:t>
            </a:r>
          </a:p>
          <a:p>
            <a:pPr lvl="2"/>
            <a:r>
              <a:rPr lang="nn-NO" dirty="0"/>
              <a:t>Nr. 89 Abild Å – tilløb til (o851)</a:t>
            </a:r>
          </a:p>
          <a:p>
            <a:pPr lvl="1"/>
            <a:r>
              <a:rPr lang="da-DK" dirty="0" err="1"/>
              <a:t>Nr</a:t>
            </a:r>
            <a:r>
              <a:rPr lang="da-DK" dirty="0"/>
              <a:t> 55 </a:t>
            </a:r>
            <a:r>
              <a:rPr lang="da-DK" dirty="0" err="1"/>
              <a:t>Bæksgaard</a:t>
            </a:r>
            <a:r>
              <a:rPr lang="da-DK" dirty="0"/>
              <a:t> Bæk (o5368_x) blev dømt ude, men Vejle kommune er kommet med supplerende oplysninger. Fald på hovedstrækning er 5,7 ‰ og DVFI =5. Okkerprøven er fra det lille tilløb og er ikke repræsentativ. Tilløbet er stillestående, </a:t>
            </a:r>
            <a:r>
              <a:rPr lang="da-DK" dirty="0" smtClean="0"/>
              <a:t>hvorimod </a:t>
            </a:r>
            <a:r>
              <a:rPr lang="da-DK" dirty="0"/>
              <a:t>der er god strøm i hovedløbet.</a:t>
            </a:r>
          </a:p>
          <a:p>
            <a:pPr lvl="1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9939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109754"/>
            <a:ext cx="7886700" cy="690942"/>
          </a:xfrm>
        </p:spPr>
        <p:txBody>
          <a:bodyPr>
            <a:normAutofit/>
          </a:bodyPr>
          <a:lstStyle/>
          <a:p>
            <a:r>
              <a:rPr lang="da-DK" sz="3200" b="1" dirty="0" smtClean="0"/>
              <a:t>Afgræsning af vandområder</a:t>
            </a:r>
            <a:endParaRPr lang="da-DK" sz="32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28650" y="1056069"/>
            <a:ext cx="7886700" cy="5493012"/>
          </a:xfrm>
        </p:spPr>
        <p:txBody>
          <a:bodyPr>
            <a:normAutofit fontScale="70000" lnSpcReduction="20000"/>
          </a:bodyPr>
          <a:lstStyle/>
          <a:p>
            <a:r>
              <a:rPr lang="da-DK" dirty="0" smtClean="0"/>
              <a:t>Forslag til vandløb </a:t>
            </a:r>
            <a:r>
              <a:rPr lang="da-DK" dirty="0"/>
              <a:t>som skal analyseres </a:t>
            </a:r>
            <a:r>
              <a:rPr lang="da-DK" dirty="0" smtClean="0"/>
              <a:t>indenfor 6.900 km vandløb.</a:t>
            </a:r>
          </a:p>
          <a:p>
            <a:r>
              <a:rPr lang="da-DK" dirty="0" smtClean="0"/>
              <a:t>Vandløb som ikke skal vurderes:</a:t>
            </a:r>
          </a:p>
          <a:p>
            <a:pPr lvl="1"/>
            <a:r>
              <a:rPr lang="da-DK" dirty="0" smtClean="0"/>
              <a:t>Vandløb med målopfyldelse</a:t>
            </a:r>
          </a:p>
          <a:p>
            <a:pPr lvl="1"/>
            <a:r>
              <a:rPr lang="da-DK" dirty="0" smtClean="0"/>
              <a:t>Vandløb med allerede fastsat indsats</a:t>
            </a:r>
          </a:p>
          <a:p>
            <a:pPr lvl="1"/>
            <a:r>
              <a:rPr lang="da-DK" dirty="0" smtClean="0"/>
              <a:t>Vandløb med ukendt tilstand.</a:t>
            </a:r>
          </a:p>
          <a:p>
            <a:pPr lvl="1"/>
            <a:endParaRPr lang="da-DK" dirty="0" smtClean="0"/>
          </a:p>
          <a:p>
            <a:r>
              <a:rPr lang="da-DK" dirty="0"/>
              <a:t>Supplerende oplysninger hvis vandløb udpeges som falder udenfor de 6.900 </a:t>
            </a:r>
            <a:r>
              <a:rPr lang="da-DK" dirty="0" smtClean="0"/>
              <a:t>km</a:t>
            </a:r>
          </a:p>
          <a:p>
            <a:endParaRPr lang="da-DK" dirty="0"/>
          </a:p>
          <a:p>
            <a:r>
              <a:rPr lang="da-DK" dirty="0" smtClean="0"/>
              <a:t>Indberetning til MM som omfatter karakterisering af vandområdets fysiske forhold og vurdering af, at det er disse forhold, der er årsag til at god økologisk tilsand ikke kan opnås. </a:t>
            </a:r>
          </a:p>
          <a:p>
            <a:endParaRPr lang="da-DK" dirty="0" smtClean="0"/>
          </a:p>
          <a:p>
            <a:r>
              <a:rPr lang="da-DK" dirty="0" smtClean="0"/>
              <a:t>Kommunen skal angive de aktiviteter som påvirkes ved restaurering samt hvorvidt indsatsen vil medføre en vandstandsstigning i vandløbet.</a:t>
            </a:r>
          </a:p>
          <a:p>
            <a:endParaRPr lang="da-DK" dirty="0" smtClean="0"/>
          </a:p>
          <a:p>
            <a:r>
              <a:rPr lang="da-DK" dirty="0" smtClean="0"/>
              <a:t>Dokumentation for at et vandløb er menneskeskabt og formålet med etableringen af vandløbet.</a:t>
            </a:r>
          </a:p>
          <a:p>
            <a:endParaRPr lang="da-DK" dirty="0" smtClean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1489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7642"/>
          </a:xfrm>
        </p:spPr>
        <p:txBody>
          <a:bodyPr>
            <a:normAutofit/>
          </a:bodyPr>
          <a:lstStyle/>
          <a:p>
            <a:r>
              <a:rPr lang="da-DK" sz="3200" b="1" dirty="0" smtClean="0"/>
              <a:t>Kunstige vandløb</a:t>
            </a:r>
            <a:endParaRPr lang="da-DK" sz="32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28650" y="1488141"/>
            <a:ext cx="7886700" cy="4688822"/>
          </a:xfrm>
        </p:spPr>
        <p:txBody>
          <a:bodyPr/>
          <a:lstStyle/>
          <a:p>
            <a:r>
              <a:rPr lang="da-DK" dirty="0" smtClean="0"/>
              <a:t>Hvor der ikke oprindeligt har været et vandområde og menneskeskabt.</a:t>
            </a:r>
          </a:p>
          <a:p>
            <a:pPr lvl="1"/>
            <a:r>
              <a:rPr lang="da-DK" dirty="0" smtClean="0"/>
              <a:t>Gravede afvandingskanaler og rørlægninger</a:t>
            </a:r>
          </a:p>
          <a:p>
            <a:pPr lvl="1"/>
            <a:r>
              <a:rPr lang="da-DK" dirty="0" smtClean="0"/>
              <a:t>Vandingskanaler ved engvandingssystemer</a:t>
            </a:r>
          </a:p>
          <a:p>
            <a:pPr lvl="1"/>
            <a:r>
              <a:rPr lang="da-DK" dirty="0" smtClean="0"/>
              <a:t>Fødekanaler ved dambrug og vandkraftværker</a:t>
            </a:r>
          </a:p>
          <a:p>
            <a:pPr lvl="1"/>
            <a:r>
              <a:rPr lang="da-DK" dirty="0" smtClean="0"/>
              <a:t>Større skelgrøfter og fyldgrave bag havdiger</a:t>
            </a:r>
          </a:p>
          <a:p>
            <a:pPr lvl="1"/>
            <a:r>
              <a:rPr lang="da-DK" dirty="0" smtClean="0"/>
              <a:t>Bevaringsværdige kanaler i forbindelse med forsvarsværker eller ud fra rekreative formål</a:t>
            </a:r>
          </a:p>
          <a:p>
            <a:pPr lvl="1"/>
            <a:r>
              <a:rPr lang="da-DK" dirty="0" smtClean="0"/>
              <a:t>Drængrøfter i det åbne land</a:t>
            </a:r>
          </a:p>
          <a:p>
            <a:pPr lvl="1"/>
            <a:r>
              <a:rPr lang="da-DK" dirty="0" smtClean="0"/>
              <a:t>Uspecificeret men kunstigt.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5458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37533"/>
          </a:xfrm>
        </p:spPr>
        <p:txBody>
          <a:bodyPr>
            <a:normAutofit/>
          </a:bodyPr>
          <a:lstStyle/>
          <a:p>
            <a:r>
              <a:rPr lang="da-DK" sz="3200" b="1" dirty="0" smtClean="0"/>
              <a:t>Afklaring om kunstige vandløb</a:t>
            </a:r>
            <a:endParaRPr lang="da-DK" sz="32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28650" y="1183341"/>
            <a:ext cx="7886700" cy="4993622"/>
          </a:xfrm>
        </p:spPr>
        <p:txBody>
          <a:bodyPr>
            <a:normAutofit fontScale="92500" lnSpcReduction="10000"/>
          </a:bodyPr>
          <a:lstStyle/>
          <a:p>
            <a:r>
              <a:rPr lang="da-DK" dirty="0" smtClean="0"/>
              <a:t>Ikke genfindes på gamle kort = kunstigt</a:t>
            </a:r>
          </a:p>
          <a:p>
            <a:r>
              <a:rPr lang="da-DK" dirty="0" smtClean="0"/>
              <a:t>Kan genfindes på gamle kort men åbenlyst er kunstigt etableret med henblik på afvanding eller dræning = kunstigt</a:t>
            </a:r>
          </a:p>
          <a:p>
            <a:r>
              <a:rPr lang="da-DK" dirty="0" smtClean="0"/>
              <a:t>Ikke genfindes men der er vandløb op- og nedstrøms = ikke kunstigt</a:t>
            </a:r>
          </a:p>
          <a:p>
            <a:r>
              <a:rPr lang="da-DK" dirty="0" smtClean="0"/>
              <a:t>Hvis det nuværende forløb ikke fremgår af de historiske kort vil nedenstående kriterier tyde på at vandløbet ikke er kunstigt</a:t>
            </a:r>
          </a:p>
          <a:p>
            <a:pPr lvl="1"/>
            <a:r>
              <a:rPr lang="da-DK" dirty="0" smtClean="0"/>
              <a:t>Slynger sig naturligt</a:t>
            </a:r>
          </a:p>
          <a:p>
            <a:pPr lvl="1"/>
            <a:r>
              <a:rPr lang="da-DK" dirty="0" smtClean="0"/>
              <a:t>Ådalen bærer spor efter tidligere slyngning</a:t>
            </a:r>
          </a:p>
          <a:p>
            <a:pPr lvl="1"/>
            <a:r>
              <a:rPr lang="da-DK" dirty="0" smtClean="0"/>
              <a:t>De topografiske forhold taler for at her bør der naturligt forefindes et vandløb, fx hvis oplandet har en størrelsen, så det er naturligt at vandet samles i et egentligt vandløb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5670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65750"/>
          </a:xfrm>
        </p:spPr>
        <p:txBody>
          <a:bodyPr>
            <a:normAutofit/>
          </a:bodyPr>
          <a:lstStyle/>
          <a:p>
            <a:r>
              <a:rPr lang="da-DK" sz="3200" b="1" dirty="0" smtClean="0"/>
              <a:t>Stærkt modificerede (SM) vandløb</a:t>
            </a:r>
            <a:endParaRPr lang="da-DK" sz="32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28650" y="1351004"/>
            <a:ext cx="7886700" cy="5247503"/>
          </a:xfrm>
        </p:spPr>
        <p:txBody>
          <a:bodyPr>
            <a:normAutofit lnSpcReduction="10000"/>
          </a:bodyPr>
          <a:lstStyle/>
          <a:p>
            <a:r>
              <a:rPr lang="da-DK" dirty="0" smtClean="0"/>
              <a:t>Ændringer af fysiske forhold som følge af menneskelig aktivitet</a:t>
            </a:r>
          </a:p>
          <a:p>
            <a:pPr lvl="1"/>
            <a:r>
              <a:rPr lang="da-DK" dirty="0" smtClean="0"/>
              <a:t>Udretning, nedgravning eller lign.</a:t>
            </a:r>
          </a:p>
          <a:p>
            <a:pPr lvl="1"/>
            <a:endParaRPr lang="da-DK" dirty="0" smtClean="0"/>
          </a:p>
          <a:p>
            <a:r>
              <a:rPr lang="da-DK" dirty="0" smtClean="0"/>
              <a:t>Vurdering af hvilken restaureringsindsats for at opnå god økologisk tilstand. </a:t>
            </a:r>
          </a:p>
          <a:p>
            <a:endParaRPr lang="da-DK" dirty="0" smtClean="0"/>
          </a:p>
          <a:p>
            <a:r>
              <a:rPr lang="da-DK" dirty="0" smtClean="0"/>
              <a:t>Vandløbet kan først udpeges som SM hvis indsatsen vil give så betydelige negative indvirkninger på miljøet omkring vandløbet, at det ikke står mål med indsatsen.</a:t>
            </a:r>
          </a:p>
          <a:p>
            <a:pPr lvl="1"/>
            <a:r>
              <a:rPr lang="da-DK" dirty="0" smtClean="0"/>
              <a:t>Forringelse af afvanding så det vil have betydelige negative konsekvenser for dyrkningen.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7054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37598"/>
          </a:xfrm>
        </p:spPr>
        <p:txBody>
          <a:bodyPr>
            <a:normAutofit fontScale="90000"/>
          </a:bodyPr>
          <a:lstStyle/>
          <a:p>
            <a:r>
              <a:rPr lang="da-DK" sz="3200" dirty="0" smtClean="0"/>
              <a:t>Karakterisering Stærkt modificerede</a:t>
            </a:r>
            <a:br>
              <a:rPr lang="da-DK" sz="3200" dirty="0" smtClean="0"/>
            </a:br>
            <a:r>
              <a:rPr lang="da-DK" sz="3200" dirty="0" smtClean="0"/>
              <a:t> vandløb</a:t>
            </a:r>
            <a:endParaRPr lang="da-DK" sz="32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28650" y="1622854"/>
            <a:ext cx="7886700" cy="4554109"/>
          </a:xfrm>
        </p:spPr>
        <p:txBody>
          <a:bodyPr/>
          <a:lstStyle/>
          <a:p>
            <a:r>
              <a:rPr lang="da-DK" dirty="0" smtClean="0"/>
              <a:t>Vandløbet er fikseret</a:t>
            </a:r>
          </a:p>
          <a:p>
            <a:r>
              <a:rPr lang="da-DK" dirty="0" smtClean="0"/>
              <a:t>Vandløbet er rørlagt</a:t>
            </a:r>
          </a:p>
          <a:p>
            <a:r>
              <a:rPr lang="da-DK" dirty="0" smtClean="0"/>
              <a:t>Vandløbet er inddiget</a:t>
            </a:r>
          </a:p>
          <a:p>
            <a:r>
              <a:rPr lang="da-DK" dirty="0" smtClean="0"/>
              <a:t>Vandløbet er påvirket af opstemningsanlæg</a:t>
            </a:r>
          </a:p>
          <a:p>
            <a:r>
              <a:rPr lang="da-DK" dirty="0"/>
              <a:t>Vandløbet </a:t>
            </a:r>
            <a:r>
              <a:rPr lang="da-DK" dirty="0" smtClean="0"/>
              <a:t>er påvirket af pumpestation</a:t>
            </a:r>
          </a:p>
          <a:p>
            <a:r>
              <a:rPr lang="da-DK" dirty="0"/>
              <a:t>Vandløbet </a:t>
            </a:r>
            <a:r>
              <a:rPr lang="da-DK" dirty="0" smtClean="0"/>
              <a:t>er uddybet</a:t>
            </a:r>
          </a:p>
          <a:p>
            <a:r>
              <a:rPr lang="da-DK" dirty="0"/>
              <a:t>Vandløbet </a:t>
            </a:r>
            <a:r>
              <a:rPr lang="da-DK" dirty="0" smtClean="0"/>
              <a:t>er udrettet</a:t>
            </a:r>
          </a:p>
          <a:p>
            <a:r>
              <a:rPr lang="da-DK" dirty="0" smtClean="0"/>
              <a:t>Andet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0593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3148</TotalTime>
  <Words>842</Words>
  <Application>Microsoft Office PowerPoint</Application>
  <PresentationFormat>Skærmshow (4:3)</PresentationFormat>
  <Paragraphs>99</Paragraphs>
  <Slides>17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Office-tema</vt:lpstr>
      <vt:lpstr>4. Vandrådsmøde Ringkøbing Fjord  4. august 2017</vt:lpstr>
      <vt:lpstr>Dagsorden</vt:lpstr>
      <vt:lpstr>Opsamling 3. vandrådsmøde</vt:lpstr>
      <vt:lpstr>Opsamling fortsat</vt:lpstr>
      <vt:lpstr>Afgræsning af vandområder</vt:lpstr>
      <vt:lpstr>Kunstige vandløb</vt:lpstr>
      <vt:lpstr>Afklaring om kunstige vandløb</vt:lpstr>
      <vt:lpstr>Stærkt modificerede (SM) vandløb</vt:lpstr>
      <vt:lpstr>Karakterisering Stærkt modificerede  vandløb</vt:lpstr>
      <vt:lpstr>Kritiske værdier</vt:lpstr>
      <vt:lpstr>Indsats til opnåelse af god økologisk tilstand</vt:lpstr>
      <vt:lpstr>Den negative indvirkning af indsatsen</vt:lpstr>
      <vt:lpstr>Vandløbs-kandidater</vt:lpstr>
      <vt:lpstr>Konkrete kriterier</vt:lpstr>
      <vt:lpstr>PowerPoint-præsentation</vt:lpstr>
      <vt:lpstr>Tabel 8, DCE rapport fysisk karakterisering af vandløb og bidrag til konsekvensanalyse af vandløbsvirkemidler</vt:lpstr>
      <vt:lpstr>Fortsat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Cecilie Espersen</dc:creator>
  <cp:lastModifiedBy>Lene Moth</cp:lastModifiedBy>
  <cp:revision>114</cp:revision>
  <cp:lastPrinted>2017-08-04T05:38:18Z</cp:lastPrinted>
  <dcterms:created xsi:type="dcterms:W3CDTF">2015-12-14T08:42:01Z</dcterms:created>
  <dcterms:modified xsi:type="dcterms:W3CDTF">2017-08-04T09:28:15Z</dcterms:modified>
</cp:coreProperties>
</file>